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5" r:id="rId4"/>
    <p:sldId id="266" r:id="rId5"/>
    <p:sldId id="267" r:id="rId6"/>
    <p:sldId id="268" r:id="rId7"/>
    <p:sldId id="270" r:id="rId8"/>
    <p:sldId id="269" r:id="rId9"/>
    <p:sldId id="271" r:id="rId10"/>
    <p:sldId id="272" r:id="rId11"/>
    <p:sldId id="276" r:id="rId12"/>
    <p:sldId id="273" r:id="rId13"/>
    <p:sldId id="275" r:id="rId14"/>
    <p:sldId id="274" r:id="rId15"/>
    <p:sldId id="279" r:id="rId16"/>
    <p:sldId id="278" r:id="rId17"/>
    <p:sldId id="277" r:id="rId18"/>
    <p:sldId id="280" r:id="rId19"/>
    <p:sldId id="286" r:id="rId20"/>
    <p:sldId id="283" r:id="rId21"/>
    <p:sldId id="284" r:id="rId22"/>
    <p:sldId id="285" r:id="rId23"/>
    <p:sldId id="281" r:id="rId24"/>
    <p:sldId id="287" r:id="rId25"/>
    <p:sldId id="288" r:id="rId26"/>
    <p:sldId id="289"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6BA5"/>
    <a:srgbClr val="6E558D"/>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5B7319-8752-43DC-9251-6FF6EC4E5500}" type="datetimeFigureOut">
              <a:rPr lang="ru-RU" smtClean="0"/>
              <a:pPr/>
              <a:t>03.02.2017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00933E-8E9E-46F7-A2F2-BCFA8E62F16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B7319-8752-43DC-9251-6FF6EC4E5500}" type="datetimeFigureOut">
              <a:rPr lang="ru-RU" smtClean="0"/>
              <a:pPr/>
              <a:t>03.02.2017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00933E-8E9E-46F7-A2F2-BCFA8E62F16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63" r:id="rId4"/>
    <p:sldLayoutId id="2147483650" r:id="rId5"/>
    <p:sldLayoutId id="2147483661"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hyperlink" Target="https://shkolazhizni.ru/culture/articles/34755/"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4644008" y="4365104"/>
            <a:ext cx="3960440" cy="1728192"/>
          </a:xfrm>
        </p:spPr>
        <p:txBody>
          <a:bodyPr>
            <a:noAutofit/>
          </a:bodyPr>
          <a:lstStyle/>
          <a:p>
            <a:pPr algn="ctr">
              <a:spcBef>
                <a:spcPts val="0"/>
              </a:spcBef>
              <a:buNone/>
            </a:pPr>
            <a:r>
              <a:rPr lang="ru-RU" sz="2400" i="1" dirty="0" err="1" smtClean="0">
                <a:latin typeface="Times New Roman" pitchFamily="18" charset="0"/>
                <a:cs typeface="Times New Roman" pitchFamily="18" charset="0"/>
              </a:rPr>
              <a:t>Шайжанова</a:t>
            </a:r>
            <a:r>
              <a:rPr lang="ru-RU" sz="2400" i="1" dirty="0" smtClean="0">
                <a:latin typeface="Times New Roman" pitchFamily="18" charset="0"/>
                <a:cs typeface="Times New Roman" pitchFamily="18" charset="0"/>
              </a:rPr>
              <a:t> Индира </a:t>
            </a:r>
            <a:r>
              <a:rPr lang="ru-RU" sz="2400" i="1" dirty="0" err="1" smtClean="0">
                <a:latin typeface="Times New Roman" pitchFamily="18" charset="0"/>
                <a:cs typeface="Times New Roman" pitchFamily="18" charset="0"/>
              </a:rPr>
              <a:t>Сафаевна</a:t>
            </a:r>
            <a:r>
              <a:rPr lang="ru-RU" sz="2400" i="1" dirty="0" smtClean="0">
                <a:latin typeface="Times New Roman" pitchFamily="18" charset="0"/>
                <a:cs typeface="Times New Roman" pitchFamily="18" charset="0"/>
              </a:rPr>
              <a:t> </a:t>
            </a:r>
            <a:endParaRPr lang="ru-RU" sz="2400" i="1" dirty="0" smtClean="0">
              <a:solidFill>
                <a:schemeClr val="tx1"/>
              </a:solidFill>
              <a:latin typeface="Times New Roman" pitchFamily="18" charset="0"/>
              <a:cs typeface="Times New Roman" pitchFamily="18" charset="0"/>
            </a:endParaRPr>
          </a:p>
          <a:p>
            <a:pPr algn="ctr">
              <a:spcBef>
                <a:spcPts val="0"/>
              </a:spcBef>
              <a:buNone/>
            </a:pPr>
            <a:r>
              <a:rPr lang="ru-RU" sz="2400" i="1" dirty="0" smtClean="0">
                <a:solidFill>
                  <a:schemeClr val="tx1"/>
                </a:solidFill>
                <a:latin typeface="Times New Roman" pitchFamily="18" charset="0"/>
                <a:cs typeface="Times New Roman" pitchFamily="18" charset="0"/>
              </a:rPr>
              <a:t>учитель литературы</a:t>
            </a:r>
          </a:p>
          <a:p>
            <a:pPr algn="ctr">
              <a:spcBef>
                <a:spcPts val="0"/>
              </a:spcBef>
              <a:buNone/>
            </a:pPr>
            <a:r>
              <a:rPr lang="ru-RU" sz="2400" i="1" dirty="0" smtClean="0">
                <a:latin typeface="Times New Roman" pitchFamily="18" charset="0"/>
                <a:cs typeface="Times New Roman" pitchFamily="18" charset="0"/>
              </a:rPr>
              <a:t>МБОУ «Днепровская СОШ»</a:t>
            </a:r>
            <a:endParaRPr lang="ru-RU" sz="2400" i="1" dirty="0" smtClean="0">
              <a:solidFill>
                <a:schemeClr val="tx1"/>
              </a:solidFill>
              <a:latin typeface="Times New Roman" pitchFamily="18" charset="0"/>
              <a:cs typeface="Times New Roman" pitchFamily="18" charset="0"/>
            </a:endParaRPr>
          </a:p>
          <a:p>
            <a:pPr algn="ctr">
              <a:spcBef>
                <a:spcPts val="0"/>
              </a:spcBef>
            </a:pPr>
            <a:endParaRPr lang="ru-RU" sz="2400" i="1" dirty="0">
              <a:solidFill>
                <a:schemeClr val="tx1"/>
              </a:solidFill>
              <a:latin typeface="Times New Roman" pitchFamily="18" charset="0"/>
              <a:cs typeface="Times New Roman" pitchFamily="18" charset="0"/>
            </a:endParaRPr>
          </a:p>
        </p:txBody>
      </p:sp>
      <p:sp>
        <p:nvSpPr>
          <p:cNvPr id="4" name="Заголовок 1"/>
          <p:cNvSpPr txBox="1">
            <a:spLocks/>
          </p:cNvSpPr>
          <p:nvPr/>
        </p:nvSpPr>
        <p:spPr>
          <a:xfrm>
            <a:off x="1619672" y="548680"/>
            <a:ext cx="6912768" cy="345638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4000" b="1" dirty="0" smtClean="0">
                <a:solidFill>
                  <a:schemeClr val="accent2">
                    <a:lumMod val="75000"/>
                  </a:schemeClr>
                </a:solidFill>
                <a:ea typeface="+mj-ea"/>
                <a:cs typeface="+mj-cs"/>
              </a:rPr>
              <a:t>Герои комедии «Горе от ума» и их исполнители: из истории постановки пьесы на русской сцене</a:t>
            </a:r>
            <a:endParaRPr kumimoji="0" lang="ru-RU" sz="4000" b="1" i="0" u="none" strike="noStrike" kern="1200" cap="none" spc="0" normalizeH="0" baseline="0" noProof="0" dirty="0" smtClean="0">
              <a:ln>
                <a:noFill/>
              </a:ln>
              <a:solidFill>
                <a:schemeClr val="accent2">
                  <a:lumMod val="75000"/>
                </a:schemeClr>
              </a:solidFill>
              <a:effectLst/>
              <a:uLnTx/>
              <a:uFillTx/>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4000" b="1" dirty="0" smtClean="0">
                <a:solidFill>
                  <a:schemeClr val="accent2">
                    <a:lumMod val="75000"/>
                  </a:schemeClr>
                </a:solidFill>
                <a:latin typeface="+mn-lt"/>
              </a:rPr>
              <a:t>Цель урока:</a:t>
            </a:r>
            <a:endParaRPr lang="ru-RU" sz="4000" b="1" dirty="0">
              <a:solidFill>
                <a:schemeClr val="accent2">
                  <a:lumMod val="75000"/>
                </a:schemeClr>
              </a:solidFill>
              <a:latin typeface="+mn-lt"/>
            </a:endParaRPr>
          </a:p>
        </p:txBody>
      </p:sp>
      <p:sp>
        <p:nvSpPr>
          <p:cNvPr id="4" name="Объект 3"/>
          <p:cNvSpPr>
            <a:spLocks noGrp="1"/>
          </p:cNvSpPr>
          <p:nvPr>
            <p:ph idx="1"/>
          </p:nvPr>
        </p:nvSpPr>
        <p:spPr/>
        <p:txBody>
          <a:bodyPr>
            <a:normAutofit/>
          </a:bodyPr>
          <a:lstStyle/>
          <a:p>
            <a:pPr marL="0" indent="0" algn="ctr">
              <a:buNone/>
            </a:pPr>
            <a:r>
              <a:rPr lang="ru-RU" sz="4000" b="1" dirty="0" smtClean="0"/>
              <a:t>Познакомить учащихся с историей постановки пьесы «Горе от ума» на русской сцене</a:t>
            </a:r>
            <a:endParaRPr lang="ru-RU" sz="4000" b="1" dirty="0"/>
          </a:p>
        </p:txBody>
      </p:sp>
    </p:spTree>
    <p:extLst>
      <p:ext uri="{BB962C8B-B14F-4D97-AF65-F5344CB8AC3E}">
        <p14:creationId xmlns:p14="http://schemas.microsoft.com/office/powerpoint/2010/main" val="788488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75000"/>
                  </a:schemeClr>
                </a:solidFill>
                <a:latin typeface="+mn-lt"/>
              </a:rPr>
              <a:t>Задачи урока:</a:t>
            </a:r>
            <a:endParaRPr lang="ru-RU" b="1" dirty="0">
              <a:solidFill>
                <a:schemeClr val="accent2">
                  <a:lumMod val="75000"/>
                </a:schemeClr>
              </a:solidFill>
              <a:latin typeface="+mn-lt"/>
            </a:endParaRPr>
          </a:p>
        </p:txBody>
      </p:sp>
      <p:sp>
        <p:nvSpPr>
          <p:cNvPr id="3" name="Объект 2"/>
          <p:cNvSpPr>
            <a:spLocks noGrp="1"/>
          </p:cNvSpPr>
          <p:nvPr>
            <p:ph idx="1"/>
          </p:nvPr>
        </p:nvSpPr>
        <p:spPr>
          <a:xfrm>
            <a:off x="457200" y="1124744"/>
            <a:ext cx="8229600" cy="4464497"/>
          </a:xfrm>
        </p:spPr>
        <p:txBody>
          <a:bodyPr/>
          <a:lstStyle/>
          <a:p>
            <a:r>
              <a:rPr lang="ru-RU" b="1" dirty="0" smtClean="0"/>
              <a:t>Предметные</a:t>
            </a:r>
            <a:r>
              <a:rPr lang="ru-RU" dirty="0" smtClean="0"/>
              <a:t>: формировать умение излагать свою точку зрения, опираясь на художественный текст.</a:t>
            </a:r>
          </a:p>
          <a:p>
            <a:r>
              <a:rPr lang="ru-RU" b="1" dirty="0" err="1" smtClean="0"/>
              <a:t>Метапредметные</a:t>
            </a:r>
            <a:r>
              <a:rPr lang="ru-RU" dirty="0" smtClean="0"/>
              <a:t>: развивать критическое мышление учащихся.</a:t>
            </a:r>
          </a:p>
          <a:p>
            <a:r>
              <a:rPr lang="ru-RU" b="1" dirty="0" smtClean="0"/>
              <a:t>Личностные</a:t>
            </a:r>
            <a:r>
              <a:rPr lang="ru-RU" dirty="0" smtClean="0"/>
              <a:t>: воспитывать интерес к сценической истории литературных шедевров</a:t>
            </a:r>
            <a:endParaRPr lang="ru-RU" dirty="0"/>
          </a:p>
        </p:txBody>
      </p:sp>
    </p:spTree>
    <p:extLst>
      <p:ext uri="{BB962C8B-B14F-4D97-AF65-F5344CB8AC3E}">
        <p14:creationId xmlns:p14="http://schemas.microsoft.com/office/powerpoint/2010/main" val="597738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solidFill>
                  <a:schemeClr val="accent2">
                    <a:lumMod val="75000"/>
                  </a:schemeClr>
                </a:solidFill>
                <a:latin typeface="+mn-lt"/>
              </a:rPr>
              <a:t>Планируемые результаты:</a:t>
            </a:r>
            <a:endParaRPr lang="ru-RU" sz="4000" b="1" dirty="0">
              <a:solidFill>
                <a:schemeClr val="accent2">
                  <a:lumMod val="75000"/>
                </a:schemeClr>
              </a:solidFill>
              <a:latin typeface="+mn-lt"/>
            </a:endParaRPr>
          </a:p>
        </p:txBody>
      </p:sp>
      <p:sp>
        <p:nvSpPr>
          <p:cNvPr id="3" name="Объект 2"/>
          <p:cNvSpPr>
            <a:spLocks noGrp="1"/>
          </p:cNvSpPr>
          <p:nvPr>
            <p:ph idx="1"/>
          </p:nvPr>
        </p:nvSpPr>
        <p:spPr/>
        <p:txBody>
          <a:bodyPr/>
          <a:lstStyle/>
          <a:p>
            <a:r>
              <a:rPr lang="ru-RU" b="1" dirty="0" smtClean="0"/>
              <a:t>Личностные</a:t>
            </a:r>
            <a:r>
              <a:rPr lang="ru-RU" dirty="0" smtClean="0"/>
              <a:t>: потребность в самовыражении через слово; устойчивый познавательный интерес к чтению</a:t>
            </a:r>
          </a:p>
          <a:p>
            <a:endParaRPr lang="ru-RU" dirty="0" smtClean="0"/>
          </a:p>
          <a:p>
            <a:r>
              <a:rPr lang="ru-RU" b="1" dirty="0" smtClean="0"/>
              <a:t>Регулятивные</a:t>
            </a:r>
            <a:r>
              <a:rPr lang="ru-RU" dirty="0" smtClean="0"/>
              <a:t>: прогнозировать и корректировать деятельность</a:t>
            </a:r>
          </a:p>
          <a:p>
            <a:endParaRPr lang="ru-RU" dirty="0"/>
          </a:p>
        </p:txBody>
      </p:sp>
    </p:spTree>
    <p:extLst>
      <p:ext uri="{BB962C8B-B14F-4D97-AF65-F5344CB8AC3E}">
        <p14:creationId xmlns:p14="http://schemas.microsoft.com/office/powerpoint/2010/main" val="2738931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75000"/>
                  </a:schemeClr>
                </a:solidFill>
                <a:latin typeface="+mn-lt"/>
              </a:rPr>
              <a:t>Планируемые результаты:</a:t>
            </a:r>
            <a:endParaRPr lang="ru-RU" b="1" dirty="0">
              <a:solidFill>
                <a:schemeClr val="accent2">
                  <a:lumMod val="75000"/>
                </a:schemeClr>
              </a:solidFill>
              <a:latin typeface="+mn-lt"/>
            </a:endParaRPr>
          </a:p>
        </p:txBody>
      </p:sp>
      <p:sp>
        <p:nvSpPr>
          <p:cNvPr id="3" name="Объект 2"/>
          <p:cNvSpPr>
            <a:spLocks noGrp="1"/>
          </p:cNvSpPr>
          <p:nvPr>
            <p:ph idx="1"/>
          </p:nvPr>
        </p:nvSpPr>
        <p:spPr/>
        <p:txBody>
          <a:bodyPr/>
          <a:lstStyle/>
          <a:p>
            <a:r>
              <a:rPr lang="ru-RU" b="1" dirty="0" smtClean="0"/>
              <a:t>Познавательные</a:t>
            </a:r>
            <a:r>
              <a:rPr lang="ru-RU" dirty="0" smtClean="0"/>
              <a:t>: извлекать информацию, предоставленную в разных формах; пользоваться разными видами чтения: изучающим, просмотровым, ознакомительным.</a:t>
            </a:r>
          </a:p>
          <a:p>
            <a:r>
              <a:rPr lang="ru-RU" b="1" dirty="0" smtClean="0"/>
              <a:t>Коммуникативные:</a:t>
            </a:r>
            <a:r>
              <a:rPr lang="ru-RU" dirty="0" smtClean="0"/>
              <a:t> осознавать важность коммуникативных умений в жизни человека</a:t>
            </a:r>
            <a:endParaRPr lang="ru-RU" dirty="0"/>
          </a:p>
        </p:txBody>
      </p:sp>
    </p:spTree>
    <p:extLst>
      <p:ext uri="{BB962C8B-B14F-4D97-AF65-F5344CB8AC3E}">
        <p14:creationId xmlns:p14="http://schemas.microsoft.com/office/powerpoint/2010/main" val="4017055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3600" dirty="0" smtClean="0">
                <a:solidFill>
                  <a:schemeClr val="accent2">
                    <a:lumMod val="75000"/>
                  </a:schemeClr>
                </a:solidFill>
                <a:ea typeface="Calibri"/>
              </a:rPr>
              <a:t> </a:t>
            </a:r>
            <a:r>
              <a:rPr lang="ru-RU" sz="3600" b="1" dirty="0">
                <a:solidFill>
                  <a:schemeClr val="accent2">
                    <a:lumMod val="75000"/>
                  </a:schemeClr>
                </a:solidFill>
                <a:latin typeface="+mn-lt"/>
                <a:ea typeface="Calibri"/>
              </a:rPr>
              <a:t>Как сложилась сценическая судьба комедии А. С. Грибоедова? </a:t>
            </a:r>
            <a:endParaRPr lang="ru-RU" sz="3600" b="1" dirty="0">
              <a:solidFill>
                <a:schemeClr val="accent2">
                  <a:lumMod val="75000"/>
                </a:schemeClr>
              </a:solidFill>
              <a:latin typeface="+mn-lt"/>
            </a:endParaRPr>
          </a:p>
        </p:txBody>
      </p:sp>
      <p:sp>
        <p:nvSpPr>
          <p:cNvPr id="6" name="Текст 5"/>
          <p:cNvSpPr>
            <a:spLocks noGrp="1"/>
          </p:cNvSpPr>
          <p:nvPr>
            <p:ph type="body" idx="1"/>
          </p:nvPr>
        </p:nvSpPr>
        <p:spPr/>
        <p:txBody>
          <a:bodyPr/>
          <a:lstStyle/>
          <a:p>
            <a:endParaRPr lang="ru-RU"/>
          </a:p>
        </p:txBody>
      </p:sp>
      <p:pic>
        <p:nvPicPr>
          <p:cNvPr id="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395536" y="1628800"/>
            <a:ext cx="4176464" cy="504056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Текст 6"/>
          <p:cNvSpPr>
            <a:spLocks noGrp="1"/>
          </p:cNvSpPr>
          <p:nvPr>
            <p:ph type="body" sz="quarter" idx="3"/>
          </p:nvPr>
        </p:nvSpPr>
        <p:spPr>
          <a:xfrm>
            <a:off x="4645025" y="1535113"/>
            <a:ext cx="4041775" cy="237703"/>
          </a:xfrm>
        </p:spPr>
        <p:txBody>
          <a:bodyPr>
            <a:normAutofit fontScale="47500" lnSpcReduction="20000"/>
          </a:bodyPr>
          <a:lstStyle/>
          <a:p>
            <a:endParaRPr lang="ru-RU" dirty="0"/>
          </a:p>
        </p:txBody>
      </p:sp>
      <p:sp>
        <p:nvSpPr>
          <p:cNvPr id="8" name="Объект 7"/>
          <p:cNvSpPr>
            <a:spLocks noGrp="1"/>
          </p:cNvSpPr>
          <p:nvPr>
            <p:ph sz="quarter" idx="4"/>
          </p:nvPr>
        </p:nvSpPr>
        <p:spPr>
          <a:xfrm>
            <a:off x="4645025" y="1628800"/>
            <a:ext cx="4041775" cy="4896543"/>
          </a:xfrm>
        </p:spPr>
        <p:txBody>
          <a:bodyPr>
            <a:normAutofit fontScale="92500" lnSpcReduction="20000"/>
          </a:bodyPr>
          <a:lstStyle/>
          <a:p>
            <a:pPr marL="0" indent="0">
              <a:lnSpc>
                <a:spcPct val="115000"/>
              </a:lnSpc>
              <a:spcAft>
                <a:spcPts val="1000"/>
              </a:spcAft>
              <a:buNone/>
            </a:pPr>
            <a:r>
              <a:rPr lang="ru-RU" sz="2600" dirty="0">
                <a:solidFill>
                  <a:srgbClr val="000000"/>
                </a:solidFill>
                <a:ea typeface="Calibri"/>
                <a:cs typeface="Times New Roman"/>
              </a:rPr>
              <a:t>Ни одно драматическое произведение не было столь народным, несмотря на то, что многие годы не печаталось. </a:t>
            </a:r>
            <a:endParaRPr lang="ru-RU" sz="2600" dirty="0">
              <a:latin typeface="Calibri"/>
              <a:ea typeface="Calibri"/>
              <a:cs typeface="Times New Roman"/>
            </a:endParaRPr>
          </a:p>
          <a:p>
            <a:pPr marL="0" indent="0">
              <a:lnSpc>
                <a:spcPct val="115000"/>
              </a:lnSpc>
              <a:spcAft>
                <a:spcPts val="1000"/>
              </a:spcAft>
              <a:buNone/>
            </a:pPr>
            <a:r>
              <a:rPr lang="ru-RU" sz="2600" dirty="0" smtClean="0">
                <a:solidFill>
                  <a:srgbClr val="000000"/>
                </a:solidFill>
                <a:ea typeface="Times New Roman"/>
                <a:cs typeface="Times New Roman"/>
              </a:rPr>
              <a:t>Сценическая </a:t>
            </a:r>
            <a:r>
              <a:rPr lang="ru-RU" sz="2600" dirty="0">
                <a:solidFill>
                  <a:srgbClr val="000000"/>
                </a:solidFill>
                <a:ea typeface="Times New Roman"/>
                <a:cs typeface="Times New Roman"/>
              </a:rPr>
              <a:t>история "Горя от ума" отражает достаточно точно и многосторонне и художественную природу комедии, и непосредственно внутреннее движение русской жизни.</a:t>
            </a:r>
            <a:endParaRPr lang="ru-RU" sz="2600" dirty="0">
              <a:latin typeface="Calibri"/>
              <a:ea typeface="Calibri"/>
              <a:cs typeface="Times New Roman"/>
            </a:endParaRPr>
          </a:p>
          <a:p>
            <a:endParaRPr lang="ru-RU" dirty="0"/>
          </a:p>
        </p:txBody>
      </p:sp>
    </p:spTree>
    <p:extLst>
      <p:ext uri="{BB962C8B-B14F-4D97-AF65-F5344CB8AC3E}">
        <p14:creationId xmlns:p14="http://schemas.microsoft.com/office/powerpoint/2010/main" val="295370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chemeClr val="accent2">
                    <a:lumMod val="75000"/>
                  </a:schemeClr>
                </a:solidFill>
                <a:latin typeface="Times New Roman"/>
                <a:ea typeface="Calibri"/>
              </a:rPr>
              <a:t>П</a:t>
            </a:r>
            <a:r>
              <a:rPr lang="ru-RU" b="1" dirty="0" smtClean="0">
                <a:solidFill>
                  <a:schemeClr val="accent2">
                    <a:lumMod val="75000"/>
                  </a:schemeClr>
                </a:solidFill>
                <a:latin typeface="Times New Roman"/>
                <a:ea typeface="Calibri"/>
              </a:rPr>
              <a:t>опытки сыграть </a:t>
            </a:r>
            <a:r>
              <a:rPr lang="ru-RU" b="1" dirty="0">
                <a:solidFill>
                  <a:schemeClr val="accent2">
                    <a:lumMod val="75000"/>
                  </a:schemeClr>
                </a:solidFill>
                <a:latin typeface="Times New Roman"/>
                <a:ea typeface="Calibri"/>
              </a:rPr>
              <a:t>«Горе от ума». </a:t>
            </a:r>
            <a:endParaRPr lang="ru-RU" dirty="0">
              <a:solidFill>
                <a:schemeClr val="accent2">
                  <a:lumMod val="75000"/>
                </a:schemeClr>
              </a:solidFill>
            </a:endParaRPr>
          </a:p>
        </p:txBody>
      </p:sp>
      <p:sp>
        <p:nvSpPr>
          <p:cNvPr id="3" name="Объект 2"/>
          <p:cNvSpPr>
            <a:spLocks noGrp="1"/>
          </p:cNvSpPr>
          <p:nvPr>
            <p:ph idx="1"/>
          </p:nvPr>
        </p:nvSpPr>
        <p:spPr>
          <a:xfrm>
            <a:off x="457200" y="1124744"/>
            <a:ext cx="8229600" cy="5001419"/>
          </a:xfrm>
        </p:spPr>
        <p:txBody>
          <a:bodyPr/>
          <a:lstStyle/>
          <a:p>
            <a:pPr lvl="0" fontAlgn="base">
              <a:spcAft>
                <a:spcPct val="0"/>
              </a:spcAft>
              <a:buFontTx/>
              <a:buChar char="•"/>
            </a:pPr>
            <a:r>
              <a:rPr lang="ru-RU" altLang="ru-RU" sz="2400" kern="0" dirty="0" err="1" smtClean="0">
                <a:solidFill>
                  <a:srgbClr val="000000"/>
                </a:solidFill>
                <a:cs typeface="Arial"/>
              </a:rPr>
              <a:t>П.А.Каратыгин</a:t>
            </a:r>
            <a:r>
              <a:rPr lang="ru-RU" altLang="ru-RU" sz="2400" kern="0" dirty="0" smtClean="0">
                <a:solidFill>
                  <a:srgbClr val="000000"/>
                </a:solidFill>
                <a:cs typeface="Arial"/>
              </a:rPr>
              <a:t> </a:t>
            </a:r>
            <a:r>
              <a:rPr lang="ru-RU" altLang="ru-RU" sz="2400" kern="0" dirty="0">
                <a:solidFill>
                  <a:srgbClr val="000000"/>
                </a:solidFill>
                <a:cs typeface="Arial"/>
              </a:rPr>
              <a:t>рассказал о том, как, по инициативе его и </a:t>
            </a:r>
            <a:r>
              <a:rPr lang="ru-RU" altLang="ru-RU" sz="2400" kern="0" dirty="0" err="1">
                <a:solidFill>
                  <a:srgbClr val="000000"/>
                </a:solidFill>
                <a:cs typeface="Arial"/>
              </a:rPr>
              <a:t>А.Григорьева</a:t>
            </a:r>
            <a:r>
              <a:rPr lang="ru-RU" altLang="ru-RU" sz="2400" kern="0" dirty="0">
                <a:solidFill>
                  <a:srgbClr val="000000"/>
                </a:solidFill>
                <a:cs typeface="Arial"/>
              </a:rPr>
              <a:t>, воспитанники Театрального училища, с согласия Грибоедова и в его присутствии, репетировали "Горе от ума". Но петербургский генерал-губернатор, узнав об этом, запретил репетиции. </a:t>
            </a:r>
          </a:p>
          <a:p>
            <a:pPr lvl="0" fontAlgn="base">
              <a:spcAft>
                <a:spcPct val="0"/>
              </a:spcAft>
              <a:buFontTx/>
              <a:buChar char="•"/>
            </a:pPr>
            <a:r>
              <a:rPr lang="ru-RU" altLang="ru-RU" sz="2400" kern="0" dirty="0">
                <a:solidFill>
                  <a:srgbClr val="000000"/>
                </a:solidFill>
                <a:cs typeface="Arial"/>
              </a:rPr>
              <a:t>Имеются сведения о том, что "комедия была играна в 1827 году. "Несколько молодых людей разучили III действие "Горя от ума" и в подобающих костюмах и масках, разъезжали по городу в каретах и разыгрывали в домах представление, которое оканчивали шутовским </a:t>
            </a:r>
            <a:r>
              <a:rPr lang="ru-RU" altLang="ru-RU" sz="2400" kern="0" dirty="0" err="1">
                <a:solidFill>
                  <a:srgbClr val="000000"/>
                </a:solidFill>
                <a:cs typeface="Arial"/>
              </a:rPr>
              <a:t>кадрилем</a:t>
            </a:r>
            <a:r>
              <a:rPr lang="ru-RU" altLang="ru-RU" sz="2400" kern="0" dirty="0">
                <a:solidFill>
                  <a:srgbClr val="000000"/>
                </a:solidFill>
                <a:cs typeface="Arial"/>
              </a:rPr>
              <a:t>..."</a:t>
            </a:r>
          </a:p>
          <a:p>
            <a:endParaRPr lang="ru-RU" dirty="0"/>
          </a:p>
        </p:txBody>
      </p:sp>
    </p:spTree>
    <p:extLst>
      <p:ext uri="{BB962C8B-B14F-4D97-AF65-F5344CB8AC3E}">
        <p14:creationId xmlns:p14="http://schemas.microsoft.com/office/powerpoint/2010/main" val="1441938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chemeClr val="accent2">
                    <a:lumMod val="75000"/>
                  </a:schemeClr>
                </a:solidFill>
                <a:latin typeface="+mn-lt"/>
              </a:rPr>
              <a:t>Первое появление на сцене</a:t>
            </a:r>
            <a:endParaRPr lang="ru-RU" b="1" dirty="0">
              <a:solidFill>
                <a:schemeClr val="accent2">
                  <a:lumMod val="75000"/>
                </a:schemeClr>
              </a:solidFill>
              <a:latin typeface="+mn-lt"/>
            </a:endParaRPr>
          </a:p>
        </p:txBody>
      </p:sp>
      <p:sp>
        <p:nvSpPr>
          <p:cNvPr id="3" name="Объект 2"/>
          <p:cNvSpPr>
            <a:spLocks noGrp="1"/>
          </p:cNvSpPr>
          <p:nvPr>
            <p:ph idx="1"/>
          </p:nvPr>
        </p:nvSpPr>
        <p:spPr/>
        <p:txBody>
          <a:bodyPr>
            <a:normAutofit/>
          </a:bodyPr>
          <a:lstStyle/>
          <a:p>
            <a:pPr marL="0" indent="0" algn="ctr">
              <a:buNone/>
            </a:pPr>
            <a:r>
              <a:rPr lang="ru-RU" b="1" dirty="0">
                <a:solidFill>
                  <a:srgbClr val="000000"/>
                </a:solidFill>
                <a:ea typeface="Calibri"/>
              </a:rPr>
              <a:t>2 декабря 1829</a:t>
            </a:r>
            <a:r>
              <a:rPr lang="ru-RU" dirty="0">
                <a:solidFill>
                  <a:srgbClr val="000000"/>
                </a:solidFill>
                <a:ea typeface="Calibri"/>
              </a:rPr>
              <a:t> года в Большом театре в Петербурге. «В одной интермедии, — сообщает афиша, — будет играна сцена из комедии „Горе от ума“ в стихах, сочиненных А. С. Грибоедовым</a:t>
            </a:r>
            <a:r>
              <a:rPr lang="ru-RU" dirty="0" smtClean="0">
                <a:solidFill>
                  <a:srgbClr val="000000"/>
                </a:solidFill>
                <a:ea typeface="Calibri"/>
              </a:rPr>
              <a:t>».</a:t>
            </a:r>
          </a:p>
          <a:p>
            <a:pPr lvl="0" fontAlgn="base">
              <a:lnSpc>
                <a:spcPct val="80000"/>
              </a:lnSpc>
              <a:spcAft>
                <a:spcPct val="0"/>
              </a:spcAft>
              <a:buNone/>
            </a:pPr>
            <a:r>
              <a:rPr lang="ru-RU" dirty="0" smtClean="0">
                <a:solidFill>
                  <a:srgbClr val="000000"/>
                </a:solidFill>
                <a:ea typeface="Calibri"/>
              </a:rPr>
              <a:t>     </a:t>
            </a:r>
            <a:r>
              <a:rPr lang="ru-RU" altLang="ru-RU" sz="2400" b="1" kern="0" dirty="0" smtClean="0">
                <a:solidFill>
                  <a:srgbClr val="000000"/>
                </a:solidFill>
                <a:cs typeface="Arial"/>
              </a:rPr>
              <a:t>Исполняли</a:t>
            </a:r>
            <a:r>
              <a:rPr lang="ru-RU" altLang="ru-RU" sz="2400" kern="0" dirty="0">
                <a:solidFill>
                  <a:srgbClr val="000000"/>
                </a:solidFill>
                <a:cs typeface="Arial"/>
              </a:rPr>
              <a:t>: Чацкого — И. И. </a:t>
            </a:r>
            <a:r>
              <a:rPr lang="ru-RU" altLang="ru-RU" sz="2400" kern="0" dirty="0" err="1">
                <a:solidFill>
                  <a:srgbClr val="000000"/>
                </a:solidFill>
                <a:cs typeface="Arial"/>
              </a:rPr>
              <a:t>Сосницкий</a:t>
            </a:r>
            <a:r>
              <a:rPr lang="ru-RU" altLang="ru-RU" sz="2400" kern="0" dirty="0">
                <a:solidFill>
                  <a:srgbClr val="000000"/>
                </a:solidFill>
                <a:cs typeface="Arial"/>
              </a:rPr>
              <a:t>, </a:t>
            </a:r>
          </a:p>
          <a:p>
            <a:pPr lvl="0" fontAlgn="base">
              <a:lnSpc>
                <a:spcPct val="80000"/>
              </a:lnSpc>
              <a:spcAft>
                <a:spcPct val="0"/>
              </a:spcAft>
              <a:buNone/>
            </a:pPr>
            <a:r>
              <a:rPr lang="en-US" altLang="ru-RU" sz="2400" kern="0" dirty="0">
                <a:solidFill>
                  <a:srgbClr val="000000"/>
                </a:solidFill>
                <a:cs typeface="Arial"/>
              </a:rPr>
              <a:t>                    </a:t>
            </a:r>
            <a:r>
              <a:rPr lang="ru-RU" altLang="ru-RU" sz="2400" kern="0" dirty="0" smtClean="0">
                <a:solidFill>
                  <a:srgbClr val="000000"/>
                </a:solidFill>
                <a:cs typeface="Arial"/>
              </a:rPr>
              <a:t>          Фамусова </a:t>
            </a:r>
            <a:r>
              <a:rPr lang="ru-RU" altLang="ru-RU" sz="2400" kern="0" dirty="0">
                <a:solidFill>
                  <a:srgbClr val="000000"/>
                </a:solidFill>
                <a:cs typeface="Arial"/>
              </a:rPr>
              <a:t>— </a:t>
            </a:r>
            <a:r>
              <a:rPr lang="ru-RU" altLang="ru-RU" sz="2400" kern="0" dirty="0" err="1">
                <a:solidFill>
                  <a:srgbClr val="000000"/>
                </a:solidFill>
                <a:cs typeface="Arial"/>
              </a:rPr>
              <a:t>Борецкий</a:t>
            </a:r>
            <a:r>
              <a:rPr lang="ru-RU" altLang="ru-RU" sz="2400" kern="0" dirty="0">
                <a:solidFill>
                  <a:srgbClr val="000000"/>
                </a:solidFill>
                <a:cs typeface="Arial"/>
              </a:rPr>
              <a:t>, </a:t>
            </a:r>
          </a:p>
          <a:p>
            <a:pPr lvl="0" fontAlgn="base">
              <a:lnSpc>
                <a:spcPct val="80000"/>
              </a:lnSpc>
              <a:spcAft>
                <a:spcPct val="0"/>
              </a:spcAft>
              <a:buNone/>
            </a:pPr>
            <a:r>
              <a:rPr lang="en-US" altLang="ru-RU" sz="2400" kern="0" dirty="0">
                <a:solidFill>
                  <a:srgbClr val="000000"/>
                </a:solidFill>
                <a:cs typeface="Arial"/>
              </a:rPr>
              <a:t>                    </a:t>
            </a:r>
            <a:r>
              <a:rPr lang="ru-RU" altLang="ru-RU" sz="2400" kern="0" dirty="0" smtClean="0">
                <a:solidFill>
                  <a:srgbClr val="000000"/>
                </a:solidFill>
                <a:cs typeface="Arial"/>
              </a:rPr>
              <a:t>          Софью </a:t>
            </a:r>
            <a:r>
              <a:rPr lang="ru-RU" altLang="ru-RU" sz="2400" kern="0" dirty="0">
                <a:solidFill>
                  <a:srgbClr val="000000"/>
                </a:solidFill>
                <a:cs typeface="Arial"/>
              </a:rPr>
              <a:t>— Семенова-младшая, </a:t>
            </a:r>
          </a:p>
          <a:p>
            <a:pPr lvl="0" fontAlgn="base">
              <a:lnSpc>
                <a:spcPct val="80000"/>
              </a:lnSpc>
              <a:spcAft>
                <a:spcPct val="0"/>
              </a:spcAft>
              <a:buNone/>
            </a:pPr>
            <a:r>
              <a:rPr lang="en-US" altLang="ru-RU" sz="2400" kern="0" dirty="0">
                <a:solidFill>
                  <a:srgbClr val="000000"/>
                </a:solidFill>
                <a:cs typeface="Arial"/>
              </a:rPr>
              <a:t>                    </a:t>
            </a:r>
            <a:r>
              <a:rPr lang="ru-RU" altLang="ru-RU" sz="2400" kern="0" dirty="0" smtClean="0">
                <a:solidFill>
                  <a:srgbClr val="000000"/>
                </a:solidFill>
                <a:cs typeface="Arial"/>
              </a:rPr>
              <a:t>          Лизу </a:t>
            </a:r>
            <a:r>
              <a:rPr lang="ru-RU" altLang="ru-RU" sz="2400" kern="0" dirty="0">
                <a:solidFill>
                  <a:srgbClr val="000000"/>
                </a:solidFill>
                <a:cs typeface="Arial"/>
              </a:rPr>
              <a:t>— воспитанница школы </a:t>
            </a:r>
            <a:r>
              <a:rPr lang="ru-RU" altLang="ru-RU" sz="2400" kern="0" dirty="0" err="1">
                <a:solidFill>
                  <a:srgbClr val="000000"/>
                </a:solidFill>
                <a:cs typeface="Arial"/>
              </a:rPr>
              <a:t>Монготье</a:t>
            </a:r>
            <a:r>
              <a:rPr lang="ru-RU" altLang="ru-RU" sz="2400" kern="0" dirty="0">
                <a:solidFill>
                  <a:srgbClr val="000000"/>
                </a:solidFill>
                <a:cs typeface="Arial"/>
              </a:rPr>
              <a:t>. </a:t>
            </a:r>
          </a:p>
          <a:p>
            <a:endParaRPr lang="ru-RU" sz="2400" dirty="0"/>
          </a:p>
        </p:txBody>
      </p:sp>
    </p:spTree>
    <p:extLst>
      <p:ext uri="{BB962C8B-B14F-4D97-AF65-F5344CB8AC3E}">
        <p14:creationId xmlns:p14="http://schemas.microsoft.com/office/powerpoint/2010/main" val="368387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052736"/>
            <a:ext cx="8229600" cy="5073427"/>
          </a:xfrm>
        </p:spPr>
        <p:txBody>
          <a:bodyPr/>
          <a:lstStyle/>
          <a:p>
            <a:pPr marL="0" indent="0" algn="ctr">
              <a:buNone/>
            </a:pPr>
            <a:r>
              <a:rPr lang="ru-RU" dirty="0">
                <a:solidFill>
                  <a:srgbClr val="000000"/>
                </a:solidFill>
                <a:ea typeface="Calibri"/>
              </a:rPr>
              <a:t>Та же сцена третьего действия была дана </a:t>
            </a:r>
            <a:r>
              <a:rPr lang="ru-RU" b="1" dirty="0">
                <a:solidFill>
                  <a:srgbClr val="000000"/>
                </a:solidFill>
                <a:ea typeface="Calibri"/>
              </a:rPr>
              <a:t>30 января 1830 года </a:t>
            </a:r>
            <a:r>
              <a:rPr lang="ru-RU" dirty="0">
                <a:solidFill>
                  <a:srgbClr val="000000"/>
                </a:solidFill>
                <a:ea typeface="Calibri"/>
              </a:rPr>
              <a:t>в Москве со сцены московского Большого театра на бенефисе М. С. Щепкина, который играл Фамусова. «Эти отрывки мало имели действия на зрителей, которые как будто из вежливости похлопали некоторым остроумным стихам Грибоедова», — писал по поводу этого спектакля «Московский Телеграф</a:t>
            </a:r>
            <a:r>
              <a:rPr lang="ru-RU" b="1" dirty="0">
                <a:solidFill>
                  <a:srgbClr val="000000"/>
                </a:solidFill>
                <a:ea typeface="Calibri"/>
              </a:rPr>
              <a:t>»</a:t>
            </a:r>
            <a:endParaRPr lang="ru-RU" dirty="0"/>
          </a:p>
        </p:txBody>
      </p:sp>
    </p:spTree>
    <p:extLst>
      <p:ext uri="{BB962C8B-B14F-4D97-AF65-F5344CB8AC3E}">
        <p14:creationId xmlns:p14="http://schemas.microsoft.com/office/powerpoint/2010/main" val="41049959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solidFill>
                  <a:schemeClr val="accent2">
                    <a:lumMod val="75000"/>
                  </a:schemeClr>
                </a:solidFill>
                <a:latin typeface="+mn-lt"/>
              </a:rPr>
              <a:t>М. С. Щепкин (в центре) в роли Фамусова, И. В. Самарин-Чацкий (слева) </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556792"/>
            <a:ext cx="7848871" cy="4925144"/>
          </a:xfrm>
        </p:spPr>
      </p:pic>
    </p:spTree>
    <p:extLst>
      <p:ext uri="{BB962C8B-B14F-4D97-AF65-F5344CB8AC3E}">
        <p14:creationId xmlns:p14="http://schemas.microsoft.com/office/powerpoint/2010/main" val="30469704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altLang="ru-RU" b="1" kern="0" dirty="0">
                <a:solidFill>
                  <a:schemeClr val="accent2">
                    <a:lumMod val="75000"/>
                  </a:schemeClr>
                </a:solidFill>
                <a:latin typeface="+mn-lt"/>
                <a:cs typeface="Arial"/>
              </a:rPr>
              <a:t>Ц</a:t>
            </a:r>
            <a:r>
              <a:rPr lang="ru-RU" altLang="ru-RU" b="1" kern="0" dirty="0" smtClean="0">
                <a:solidFill>
                  <a:schemeClr val="accent2">
                    <a:lumMod val="75000"/>
                  </a:schemeClr>
                </a:solidFill>
                <a:latin typeface="+mn-lt"/>
                <a:cs typeface="Arial"/>
              </a:rPr>
              <a:t>ензура</a:t>
            </a:r>
            <a:endParaRPr lang="ru-RU" dirty="0">
              <a:solidFill>
                <a:schemeClr val="accent2">
                  <a:lumMod val="75000"/>
                </a:schemeClr>
              </a:solidFill>
              <a:latin typeface="+mn-lt"/>
            </a:endParaRPr>
          </a:p>
        </p:txBody>
      </p:sp>
      <p:sp>
        <p:nvSpPr>
          <p:cNvPr id="3" name="Объект 2"/>
          <p:cNvSpPr>
            <a:spLocks noGrp="1"/>
          </p:cNvSpPr>
          <p:nvPr>
            <p:ph idx="1"/>
          </p:nvPr>
        </p:nvSpPr>
        <p:spPr/>
        <p:txBody>
          <a:bodyPr/>
          <a:lstStyle/>
          <a:p>
            <a:pPr marL="0" indent="0" algn="ctr">
              <a:buNone/>
            </a:pPr>
            <a:r>
              <a:rPr lang="ru-RU" dirty="0">
                <a:solidFill>
                  <a:srgbClr val="000000"/>
                </a:solidFill>
                <a:ea typeface="Calibri"/>
              </a:rPr>
              <a:t>Цензура не препятствовала постановке комедии, так как она была поставлена по сценам, напечатанными Ф. М. </a:t>
            </a:r>
            <a:r>
              <a:rPr lang="ru-RU" dirty="0" err="1">
                <a:solidFill>
                  <a:srgbClr val="000000"/>
                </a:solidFill>
                <a:ea typeface="Calibri"/>
              </a:rPr>
              <a:t>Булгариным</a:t>
            </a:r>
            <a:r>
              <a:rPr lang="ru-RU" dirty="0">
                <a:solidFill>
                  <a:srgbClr val="000000"/>
                </a:solidFill>
                <a:ea typeface="Calibri"/>
              </a:rPr>
              <a:t> в «Русской Талии» с купюрами, ранее проверенными цензурой. Искаженные по цензурным соображениям стихи десятки лет продолжали звучать со сцены.</a:t>
            </a:r>
            <a:endParaRPr lang="ru-RU" dirty="0"/>
          </a:p>
        </p:txBody>
      </p:sp>
    </p:spTree>
    <p:extLst>
      <p:ext uri="{BB962C8B-B14F-4D97-AF65-F5344CB8AC3E}">
        <p14:creationId xmlns:p14="http://schemas.microsoft.com/office/powerpoint/2010/main" val="3749396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000" b="1" dirty="0" smtClean="0">
                <a:solidFill>
                  <a:schemeClr val="accent2">
                    <a:lumMod val="75000"/>
                  </a:schemeClr>
                </a:solidFill>
                <a:latin typeface="+mn-lt"/>
              </a:rPr>
              <a:t>Первый спектакль по оригинальному тексту</a:t>
            </a:r>
            <a:endParaRPr lang="ru-RU" sz="4000" b="1" dirty="0">
              <a:solidFill>
                <a:schemeClr val="accent2">
                  <a:lumMod val="75000"/>
                </a:schemeClr>
              </a:solidFill>
              <a:latin typeface="+mn-lt"/>
            </a:endParaRPr>
          </a:p>
        </p:txBody>
      </p:sp>
      <p:sp>
        <p:nvSpPr>
          <p:cNvPr id="3" name="Объект 2"/>
          <p:cNvSpPr>
            <a:spLocks noGrp="1"/>
          </p:cNvSpPr>
          <p:nvPr>
            <p:ph idx="1"/>
          </p:nvPr>
        </p:nvSpPr>
        <p:spPr/>
        <p:txBody>
          <a:bodyPr>
            <a:normAutofit lnSpcReduction="10000"/>
          </a:bodyPr>
          <a:lstStyle/>
          <a:p>
            <a:pPr marL="0" indent="0" algn="ctr">
              <a:buNone/>
            </a:pPr>
            <a:r>
              <a:rPr lang="ru-RU" dirty="0" smtClean="0">
                <a:solidFill>
                  <a:srgbClr val="000000"/>
                </a:solidFill>
                <a:ea typeface="Calibri"/>
              </a:rPr>
              <a:t>   Первый </a:t>
            </a:r>
            <a:r>
              <a:rPr lang="ru-RU" dirty="0">
                <a:solidFill>
                  <a:srgbClr val="000000"/>
                </a:solidFill>
                <a:ea typeface="Calibri"/>
              </a:rPr>
              <a:t>спектакль «Горе от ума», шедший в провинции (</a:t>
            </a:r>
            <a:r>
              <a:rPr lang="ru-RU" b="1" dirty="0">
                <a:solidFill>
                  <a:srgbClr val="000000"/>
                </a:solidFill>
                <a:ea typeface="Calibri"/>
              </a:rPr>
              <a:t>Киев, 1831 год</a:t>
            </a:r>
            <a:r>
              <a:rPr lang="ru-RU" dirty="0">
                <a:solidFill>
                  <a:srgbClr val="000000"/>
                </a:solidFill>
                <a:ea typeface="Calibri"/>
              </a:rPr>
              <a:t>), был поставлен по оригинальному авторскому тексту. Успех пьесы был огромен. Один из зрителей </a:t>
            </a:r>
            <a:r>
              <a:rPr lang="ru-RU" b="1" dirty="0">
                <a:solidFill>
                  <a:srgbClr val="000000"/>
                </a:solidFill>
                <a:ea typeface="Calibri"/>
              </a:rPr>
              <a:t>23 января 1832 года </a:t>
            </a:r>
            <a:r>
              <a:rPr lang="ru-RU" dirty="0">
                <a:solidFill>
                  <a:srgbClr val="000000"/>
                </a:solidFill>
                <a:ea typeface="Calibri"/>
              </a:rPr>
              <a:t>сообщал, что «толпа в театре при представлении сей пьесы не оставляет места, где упасть яблоку. Все места всегда бывают заняты, и уже в два часа накануне представления нельзя достать билета».</a:t>
            </a:r>
            <a:endParaRPr lang="ru-RU" dirty="0"/>
          </a:p>
        </p:txBody>
      </p:sp>
    </p:spTree>
    <p:extLst>
      <p:ext uri="{BB962C8B-B14F-4D97-AF65-F5344CB8AC3E}">
        <p14:creationId xmlns:p14="http://schemas.microsoft.com/office/powerpoint/2010/main" val="93858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75000"/>
                  </a:schemeClr>
                </a:solidFill>
                <a:latin typeface="+mn-lt"/>
              </a:rPr>
              <a:t>Успех пьесы</a:t>
            </a:r>
            <a:endParaRPr lang="ru-RU" b="1" dirty="0">
              <a:solidFill>
                <a:schemeClr val="accent2">
                  <a:lumMod val="75000"/>
                </a:schemeClr>
              </a:solidFill>
              <a:latin typeface="+mn-lt"/>
            </a:endParaRPr>
          </a:p>
        </p:txBody>
      </p:sp>
      <p:sp>
        <p:nvSpPr>
          <p:cNvPr id="3" name="Объект 2"/>
          <p:cNvSpPr>
            <a:spLocks noGrp="1"/>
          </p:cNvSpPr>
          <p:nvPr>
            <p:ph idx="1"/>
          </p:nvPr>
        </p:nvSpPr>
        <p:spPr/>
        <p:txBody>
          <a:bodyPr/>
          <a:lstStyle/>
          <a:p>
            <a:r>
              <a:rPr lang="ru-RU" b="1" dirty="0">
                <a:solidFill>
                  <a:srgbClr val="000000"/>
                </a:solidFill>
                <a:ea typeface="Calibri"/>
              </a:rPr>
              <a:t>Со 2 декабря 1829 года до июля 1863 в Петербурге спектакль был сыгран 184 раза, Москва за это время видела комедию 144 раза.</a:t>
            </a:r>
            <a:r>
              <a:rPr lang="ru-RU" dirty="0">
                <a:solidFill>
                  <a:srgbClr val="000000"/>
                </a:solidFill>
                <a:ea typeface="Calibri"/>
              </a:rPr>
              <a:t> Несмотря на запреты, </a:t>
            </a:r>
            <a:r>
              <a:rPr lang="ru-RU" dirty="0" err="1">
                <a:solidFill>
                  <a:srgbClr val="000000"/>
                </a:solidFill>
                <a:ea typeface="Calibri"/>
              </a:rPr>
              <a:t>грибоедовскую</a:t>
            </a:r>
            <a:r>
              <a:rPr lang="ru-RU" dirty="0">
                <a:solidFill>
                  <a:srgbClr val="000000"/>
                </a:solidFill>
                <a:ea typeface="Calibri"/>
              </a:rPr>
              <a:t> комедию ставили любители и в Тифлисе, в доме князя Р. А. Багратиона, в помещичьих театрах.</a:t>
            </a:r>
            <a:endParaRPr lang="ru-RU" dirty="0"/>
          </a:p>
        </p:txBody>
      </p:sp>
    </p:spTree>
    <p:extLst>
      <p:ext uri="{BB962C8B-B14F-4D97-AF65-F5344CB8AC3E}">
        <p14:creationId xmlns:p14="http://schemas.microsoft.com/office/powerpoint/2010/main" val="1095286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C0504D">
                    <a:lumMod val="75000"/>
                  </a:srgbClr>
                </a:solidFill>
                <a:latin typeface="Times New Roman"/>
              </a:rPr>
              <a:t>Успех пьесы</a:t>
            </a:r>
            <a:endParaRPr lang="ru-RU" dirty="0"/>
          </a:p>
        </p:txBody>
      </p:sp>
      <p:sp>
        <p:nvSpPr>
          <p:cNvPr id="3" name="Объект 2"/>
          <p:cNvSpPr>
            <a:spLocks noGrp="1"/>
          </p:cNvSpPr>
          <p:nvPr>
            <p:ph idx="1"/>
          </p:nvPr>
        </p:nvSpPr>
        <p:spPr/>
        <p:txBody>
          <a:bodyPr/>
          <a:lstStyle/>
          <a:p>
            <a:pPr marL="0" indent="0">
              <a:buNone/>
            </a:pPr>
            <a:r>
              <a:rPr lang="ru-RU" dirty="0">
                <a:solidFill>
                  <a:srgbClr val="000000"/>
                </a:solidFill>
                <a:ea typeface="Calibri"/>
              </a:rPr>
              <a:t>С 1840 по 1863 год комедия была поставлена в Харькове, Казани, Астрахани, Калуге, Ярославле, Воронеже, Нижнем Новгороде, Кронштадте и других городах. </a:t>
            </a:r>
            <a:endParaRPr lang="ru-RU" dirty="0"/>
          </a:p>
        </p:txBody>
      </p:sp>
    </p:spTree>
    <p:extLst>
      <p:ext uri="{BB962C8B-B14F-4D97-AF65-F5344CB8AC3E}">
        <p14:creationId xmlns:p14="http://schemas.microsoft.com/office/powerpoint/2010/main" val="262328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accent2">
                    <a:lumMod val="75000"/>
                  </a:schemeClr>
                </a:solidFill>
                <a:latin typeface="+mn-lt"/>
              </a:rPr>
              <a:t>Самая талантливая постановка</a:t>
            </a:r>
            <a:endParaRPr lang="ru-RU" b="1" dirty="0">
              <a:solidFill>
                <a:schemeClr val="accent2">
                  <a:lumMod val="75000"/>
                </a:schemeClr>
              </a:solidFill>
              <a:latin typeface="+mn-lt"/>
            </a:endParaRPr>
          </a:p>
        </p:txBody>
      </p:sp>
      <p:sp>
        <p:nvSpPr>
          <p:cNvPr id="3" name="Объект 2"/>
          <p:cNvSpPr>
            <a:spLocks noGrp="1"/>
          </p:cNvSpPr>
          <p:nvPr>
            <p:ph idx="1"/>
          </p:nvPr>
        </p:nvSpPr>
        <p:spPr>
          <a:xfrm>
            <a:off x="457200" y="1268761"/>
            <a:ext cx="8229600" cy="4536504"/>
          </a:xfrm>
        </p:spPr>
        <p:txBody>
          <a:bodyPr/>
          <a:lstStyle/>
          <a:p>
            <a:pPr marL="0" indent="0" algn="ctr">
              <a:buNone/>
            </a:pPr>
            <a:r>
              <a:rPr lang="ru-RU" b="1" dirty="0">
                <a:solidFill>
                  <a:srgbClr val="000000"/>
                </a:solidFill>
                <a:ea typeface="Calibri"/>
              </a:rPr>
              <a:t>В 1906 году </a:t>
            </a:r>
            <a:r>
              <a:rPr lang="ru-RU" dirty="0">
                <a:solidFill>
                  <a:srgbClr val="000000"/>
                </a:solidFill>
                <a:ea typeface="Calibri"/>
              </a:rPr>
              <a:t>спектакль был поставлен</a:t>
            </a:r>
            <a:r>
              <a:rPr lang="ru-RU" b="1" dirty="0">
                <a:solidFill>
                  <a:srgbClr val="000000"/>
                </a:solidFill>
                <a:ea typeface="Calibri"/>
              </a:rPr>
              <a:t> В. И. Немировичем-Данченко </a:t>
            </a:r>
            <a:r>
              <a:rPr lang="ru-RU" dirty="0">
                <a:solidFill>
                  <a:srgbClr val="000000"/>
                </a:solidFill>
                <a:ea typeface="Calibri"/>
              </a:rPr>
              <a:t>в</a:t>
            </a:r>
            <a:r>
              <a:rPr lang="ru-RU" b="1" dirty="0">
                <a:solidFill>
                  <a:srgbClr val="000000"/>
                </a:solidFill>
                <a:ea typeface="Calibri"/>
              </a:rPr>
              <a:t> </a:t>
            </a:r>
            <a:r>
              <a:rPr lang="ru-RU" dirty="0">
                <a:solidFill>
                  <a:srgbClr val="000000"/>
                </a:solidFill>
                <a:ea typeface="Calibri"/>
              </a:rPr>
              <a:t>Московском художественном театре. Великолепные декорации и бутафория создавали реальное впечатление </a:t>
            </a:r>
            <a:r>
              <a:rPr lang="ru-RU" dirty="0" err="1">
                <a:solidFill>
                  <a:srgbClr val="000000"/>
                </a:solidFill>
                <a:ea typeface="Calibri"/>
              </a:rPr>
              <a:t>фамусовской</a:t>
            </a:r>
            <a:r>
              <a:rPr lang="ru-RU" dirty="0">
                <a:solidFill>
                  <a:srgbClr val="000000"/>
                </a:solidFill>
                <a:ea typeface="Calibri"/>
              </a:rPr>
              <a:t> Москвы, ожившей на сцене. </a:t>
            </a:r>
            <a:r>
              <a:rPr lang="ru-RU" dirty="0" smtClean="0">
                <a:solidFill>
                  <a:srgbClr val="000000"/>
                </a:solidFill>
                <a:ea typeface="Calibri"/>
              </a:rPr>
              <a:t>«</a:t>
            </a:r>
            <a:r>
              <a:rPr lang="ru-RU" dirty="0">
                <a:solidFill>
                  <a:srgbClr val="000000"/>
                </a:solidFill>
                <a:ea typeface="Calibri"/>
              </a:rPr>
              <a:t>Большим радостным событием» была названа постановка московского Малого театра в 1910 году.</a:t>
            </a:r>
            <a:endParaRPr lang="ru-RU" dirty="0"/>
          </a:p>
        </p:txBody>
      </p:sp>
    </p:spTree>
    <p:extLst>
      <p:ext uri="{BB962C8B-B14F-4D97-AF65-F5344CB8AC3E}">
        <p14:creationId xmlns:p14="http://schemas.microsoft.com/office/powerpoint/2010/main" val="2236439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chemeClr val="accent2">
                    <a:lumMod val="75000"/>
                  </a:schemeClr>
                </a:solidFill>
                <a:latin typeface="+mn-lt"/>
              </a:rPr>
              <a:t>Актеры</a:t>
            </a:r>
            <a:endParaRPr lang="ru-RU" b="1" dirty="0">
              <a:solidFill>
                <a:schemeClr val="accent2">
                  <a:lumMod val="75000"/>
                </a:schemeClr>
              </a:solidFill>
              <a:latin typeface="+mn-lt"/>
            </a:endParaRPr>
          </a:p>
        </p:txBody>
      </p:sp>
      <p:sp>
        <p:nvSpPr>
          <p:cNvPr id="3" name="Объект 2"/>
          <p:cNvSpPr>
            <a:spLocks noGrp="1"/>
          </p:cNvSpPr>
          <p:nvPr>
            <p:ph idx="1"/>
          </p:nvPr>
        </p:nvSpPr>
        <p:spPr/>
        <p:txBody>
          <a:bodyPr/>
          <a:lstStyle/>
          <a:p>
            <a:r>
              <a:rPr lang="ru-RU" dirty="0">
                <a:solidFill>
                  <a:srgbClr val="000000"/>
                </a:solidFill>
                <a:ea typeface="Calibri"/>
              </a:rPr>
              <a:t>Одним из выдающихся исполнителей роли Чацкого был М. И. Царев. </a:t>
            </a:r>
            <a:endParaRPr lang="ru-RU" dirty="0" smtClean="0">
              <a:solidFill>
                <a:srgbClr val="000000"/>
              </a:solidFill>
              <a:ea typeface="Calibri"/>
            </a:endParaRPr>
          </a:p>
          <a:p>
            <a:endParaRPr lang="ru-RU" dirty="0"/>
          </a:p>
        </p:txBody>
      </p:sp>
      <p:pic>
        <p:nvPicPr>
          <p:cNvPr id="4" name="Рисунок 3" descr="http://griboedov-goreotuma.narod.ru/IMAGES/maly_tcarev_likso.jpg"/>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852936"/>
            <a:ext cx="6408712" cy="3384376"/>
          </a:xfrm>
          <a:prstGeom prst="rect">
            <a:avLst/>
          </a:prstGeom>
          <a:noFill/>
          <a:ln>
            <a:noFill/>
          </a:ln>
        </p:spPr>
      </p:pic>
    </p:spTree>
    <p:extLst>
      <p:ext uri="{BB962C8B-B14F-4D97-AF65-F5344CB8AC3E}">
        <p14:creationId xmlns:p14="http://schemas.microsoft.com/office/powerpoint/2010/main" val="4122585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solidFill>
                  <a:srgbClr val="C0504D">
                    <a:lumMod val="75000"/>
                  </a:srgbClr>
                </a:solidFill>
                <a:latin typeface="Times New Roman"/>
              </a:rPr>
              <a:t>Актеры</a:t>
            </a:r>
            <a:endParaRPr lang="ru-RU" dirty="0"/>
          </a:p>
        </p:txBody>
      </p:sp>
      <p:sp>
        <p:nvSpPr>
          <p:cNvPr id="6" name="Текст 5"/>
          <p:cNvSpPr>
            <a:spLocks noGrp="1"/>
          </p:cNvSpPr>
          <p:nvPr>
            <p:ph type="body" idx="1"/>
          </p:nvPr>
        </p:nvSpPr>
        <p:spPr>
          <a:xfrm>
            <a:off x="457200" y="1268759"/>
            <a:ext cx="4040188" cy="864097"/>
          </a:xfrm>
        </p:spPr>
        <p:txBody>
          <a:bodyPr>
            <a:noAutofit/>
          </a:bodyPr>
          <a:lstStyle/>
          <a:p>
            <a:pPr algn="ctr"/>
            <a:r>
              <a:rPr lang="ru-RU" sz="2800" dirty="0">
                <a:solidFill>
                  <a:srgbClr val="000000"/>
                </a:solidFill>
                <a:ea typeface="Times New Roman"/>
              </a:rPr>
              <a:t>М. Царев - Чацкий (1938</a:t>
            </a:r>
            <a:r>
              <a:rPr lang="ru-RU" sz="2800" dirty="0" smtClean="0">
                <a:solidFill>
                  <a:srgbClr val="000000"/>
                </a:solidFill>
                <a:ea typeface="Times New Roman"/>
              </a:rPr>
              <a:t>)</a:t>
            </a:r>
            <a:endParaRPr lang="ru-RU" sz="2800" dirty="0">
              <a:ea typeface="Times New Roman"/>
            </a:endParaRPr>
          </a:p>
        </p:txBody>
      </p:sp>
      <p:pic>
        <p:nvPicPr>
          <p:cNvPr id="4" name="Объект 3" descr="http://griboedov-goreotuma.narod.ru/IMAGES/maly_tsarev_m_chatskiy.jpg"/>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55576" y="2348880"/>
            <a:ext cx="3744416" cy="4104456"/>
          </a:xfrm>
          <a:prstGeom prst="rect">
            <a:avLst/>
          </a:prstGeom>
          <a:noFill/>
          <a:ln>
            <a:noFill/>
          </a:ln>
        </p:spPr>
      </p:pic>
      <p:sp>
        <p:nvSpPr>
          <p:cNvPr id="7" name="Текст 6"/>
          <p:cNvSpPr>
            <a:spLocks noGrp="1"/>
          </p:cNvSpPr>
          <p:nvPr>
            <p:ph type="body" sz="quarter" idx="3"/>
          </p:nvPr>
        </p:nvSpPr>
        <p:spPr/>
        <p:txBody>
          <a:bodyPr>
            <a:noAutofit/>
          </a:bodyPr>
          <a:lstStyle/>
          <a:p>
            <a:pPr algn="ctr"/>
            <a:r>
              <a:rPr lang="ru-RU" sz="2800" dirty="0">
                <a:solidFill>
                  <a:srgbClr val="000000"/>
                </a:solidFill>
                <a:ea typeface="Times New Roman"/>
              </a:rPr>
              <a:t>М. Климов в роли </a:t>
            </a:r>
            <a:r>
              <a:rPr lang="ru-RU" sz="2800" dirty="0" smtClean="0">
                <a:solidFill>
                  <a:srgbClr val="000000"/>
                </a:solidFill>
                <a:ea typeface="Times New Roman"/>
              </a:rPr>
              <a:t>Фамусова</a:t>
            </a:r>
            <a:endParaRPr lang="ru-RU" sz="2800" dirty="0">
              <a:ea typeface="Times New Roman"/>
            </a:endParaRPr>
          </a:p>
        </p:txBody>
      </p:sp>
      <p:pic>
        <p:nvPicPr>
          <p:cNvPr id="9" name="Объект 8" descr="http://griboedov-goreotuma.narod.ru/IMAGES/maly_klimov_famusov.jpg"/>
          <p:cNvPicPr>
            <a:picLocks noGrp="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716016" y="2348880"/>
            <a:ext cx="4032448" cy="4104456"/>
          </a:xfrm>
          <a:prstGeom prst="rect">
            <a:avLst/>
          </a:prstGeom>
          <a:noFill/>
          <a:ln>
            <a:noFill/>
          </a:ln>
        </p:spPr>
      </p:pic>
    </p:spTree>
    <p:extLst>
      <p:ext uri="{BB962C8B-B14F-4D97-AF65-F5344CB8AC3E}">
        <p14:creationId xmlns:p14="http://schemas.microsoft.com/office/powerpoint/2010/main" val="19981972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67544" y="1052736"/>
            <a:ext cx="8229600" cy="360040"/>
          </a:xfrm>
        </p:spPr>
        <p:txBody>
          <a:bodyPr>
            <a:normAutofit fontScale="90000"/>
          </a:bodyPr>
          <a:lstStyle/>
          <a:p>
            <a:r>
              <a:rPr lang="ru-RU" sz="4000" b="1" dirty="0">
                <a:solidFill>
                  <a:schemeClr val="accent2">
                    <a:lumMod val="75000"/>
                  </a:schemeClr>
                </a:solidFill>
                <a:latin typeface="Times New Roman"/>
                <a:ea typeface="Times New Roman"/>
              </a:rPr>
              <a:t>В. Соломин - Чацкий, М. Царев - Фамусов</a:t>
            </a:r>
            <a:r>
              <a:rPr lang="ru-RU" dirty="0">
                <a:latin typeface="Times New Roman"/>
                <a:ea typeface="Times New Roman"/>
              </a:rPr>
              <a:t/>
            </a:r>
            <a:br>
              <a:rPr lang="ru-RU" dirty="0">
                <a:latin typeface="Times New Roman"/>
                <a:ea typeface="Times New Roman"/>
              </a:rPr>
            </a:br>
            <a:endParaRPr lang="ru-RU" dirty="0"/>
          </a:p>
        </p:txBody>
      </p:sp>
      <p:pic>
        <p:nvPicPr>
          <p:cNvPr id="9" name="Объект 8" descr="http://griboedov-goreotuma.narod.ru/IMAGES/maly_solomin_tcarev.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628801"/>
            <a:ext cx="7992888" cy="4968552"/>
          </a:xfrm>
          <a:prstGeom prst="rect">
            <a:avLst/>
          </a:prstGeom>
          <a:noFill/>
          <a:ln>
            <a:noFill/>
          </a:ln>
        </p:spPr>
      </p:pic>
    </p:spTree>
    <p:extLst>
      <p:ext uri="{BB962C8B-B14F-4D97-AF65-F5344CB8AC3E}">
        <p14:creationId xmlns:p14="http://schemas.microsoft.com/office/powerpoint/2010/main" val="2168038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75000"/>
                  </a:schemeClr>
                </a:solidFill>
                <a:latin typeface="+mn-lt"/>
              </a:rPr>
              <a:t>Новые постановки</a:t>
            </a:r>
            <a:endParaRPr lang="ru-RU" b="1" dirty="0">
              <a:solidFill>
                <a:schemeClr val="accent2">
                  <a:lumMod val="75000"/>
                </a:schemeClr>
              </a:solidFill>
              <a:latin typeface="+mn-lt"/>
            </a:endParaRPr>
          </a:p>
        </p:txBody>
      </p:sp>
      <p:sp>
        <p:nvSpPr>
          <p:cNvPr id="3" name="Текст 2"/>
          <p:cNvSpPr>
            <a:spLocks noGrp="1"/>
          </p:cNvSpPr>
          <p:nvPr>
            <p:ph type="body" idx="1"/>
          </p:nvPr>
        </p:nvSpPr>
        <p:spPr/>
        <p:txBody>
          <a:bodyPr/>
          <a:lstStyle/>
          <a:p>
            <a:endParaRPr lang="ru-RU"/>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7504" y="1556792"/>
            <a:ext cx="4464496" cy="3168352"/>
          </a:xfrm>
        </p:spPr>
      </p:pic>
      <p:sp>
        <p:nvSpPr>
          <p:cNvPr id="5" name="Текст 4"/>
          <p:cNvSpPr>
            <a:spLocks noGrp="1"/>
          </p:cNvSpPr>
          <p:nvPr>
            <p:ph type="body" sz="quarter" idx="3"/>
          </p:nvPr>
        </p:nvSpPr>
        <p:spPr/>
        <p:txBody>
          <a:bodyPr/>
          <a:lstStyle/>
          <a:p>
            <a:endParaRPr lang="ru-RU"/>
          </a:p>
        </p:txBody>
      </p:sp>
      <p:sp>
        <p:nvSpPr>
          <p:cNvPr id="6" name="Объект 5"/>
          <p:cNvSpPr>
            <a:spLocks noGrp="1"/>
          </p:cNvSpPr>
          <p:nvPr>
            <p:ph sz="quarter" idx="4"/>
          </p:nvPr>
        </p:nvSpPr>
        <p:spPr>
          <a:xfrm>
            <a:off x="4645025" y="1556792"/>
            <a:ext cx="4041775" cy="4569371"/>
          </a:xfrm>
        </p:spPr>
        <p:txBody>
          <a:bodyPr>
            <a:noAutofit/>
          </a:bodyPr>
          <a:lstStyle/>
          <a:p>
            <a:pPr marL="0" lvl="0" indent="0" fontAlgn="base">
              <a:spcAft>
                <a:spcPct val="0"/>
              </a:spcAft>
              <a:buNone/>
            </a:pPr>
            <a:r>
              <a:rPr lang="ru-RU" altLang="ru-RU" kern="0" dirty="0">
                <a:solidFill>
                  <a:srgbClr val="000000"/>
                </a:solidFill>
                <a:cs typeface="Arial"/>
              </a:rPr>
              <a:t>В 1938 г. Малый театр представил новую постановку. </a:t>
            </a:r>
          </a:p>
          <a:p>
            <a:pPr marL="0" lvl="0" indent="0" fontAlgn="base">
              <a:spcAft>
                <a:spcPct val="0"/>
              </a:spcAft>
              <a:buNone/>
            </a:pPr>
            <a:r>
              <a:rPr lang="ru-RU" altLang="ru-RU" kern="0" dirty="0">
                <a:solidFill>
                  <a:srgbClr val="000000"/>
                </a:solidFill>
                <a:cs typeface="Arial"/>
              </a:rPr>
              <a:t>В январе 1941 г. в ленинградском Театре имени Пушкина постановщики учли обширный новый опыт и к участию в спектакле привлекли таких выдающихся артистов, как Е. П. Корчагина-Александровская, В. А. Мичурина-Самойлова</a:t>
            </a:r>
          </a:p>
          <a:p>
            <a:endParaRPr lang="ru-RU" dirty="0"/>
          </a:p>
        </p:txBody>
      </p:sp>
    </p:spTree>
    <p:extLst>
      <p:ext uri="{BB962C8B-B14F-4D97-AF65-F5344CB8AC3E}">
        <p14:creationId xmlns:p14="http://schemas.microsoft.com/office/powerpoint/2010/main" val="3635611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a:bodyPr>
          <a:lstStyle/>
          <a:p>
            <a:r>
              <a:rPr lang="ru-RU" b="1" dirty="0">
                <a:solidFill>
                  <a:schemeClr val="accent2">
                    <a:lumMod val="75000"/>
                  </a:schemeClr>
                </a:solidFill>
                <a:latin typeface="+mn-lt"/>
              </a:rPr>
              <a:t>Новые постановки</a:t>
            </a:r>
          </a:p>
        </p:txBody>
      </p:sp>
      <p:sp>
        <p:nvSpPr>
          <p:cNvPr id="8" name="Объект 7"/>
          <p:cNvSpPr>
            <a:spLocks noGrp="1"/>
          </p:cNvSpPr>
          <p:nvPr>
            <p:ph idx="1"/>
          </p:nvPr>
        </p:nvSpPr>
        <p:spPr/>
        <p:txBody>
          <a:bodyPr/>
          <a:lstStyle/>
          <a:p>
            <a:pPr marL="0" lvl="0" indent="0" algn="ctr">
              <a:buNone/>
            </a:pPr>
            <a:r>
              <a:rPr lang="ru-RU" b="1" dirty="0">
                <a:solidFill>
                  <a:srgbClr val="000000"/>
                </a:solidFill>
                <a:ea typeface="Calibri"/>
              </a:rPr>
              <a:t>В 70-е годы осуществлены три постановки «Горе от ума»: </a:t>
            </a:r>
            <a:r>
              <a:rPr lang="ru-RU" dirty="0">
                <a:solidFill>
                  <a:srgbClr val="000000"/>
                </a:solidFill>
                <a:ea typeface="Calibri"/>
              </a:rPr>
              <a:t>в театре Сатиры (</a:t>
            </a:r>
            <a:r>
              <a:rPr lang="ru-RU" dirty="0" err="1">
                <a:solidFill>
                  <a:srgbClr val="000000"/>
                </a:solidFill>
                <a:ea typeface="Calibri"/>
              </a:rPr>
              <a:t>режисер</a:t>
            </a:r>
            <a:r>
              <a:rPr lang="ru-RU" dirty="0">
                <a:solidFill>
                  <a:srgbClr val="000000"/>
                </a:solidFill>
                <a:ea typeface="Calibri"/>
              </a:rPr>
              <a:t> В. </a:t>
            </a:r>
            <a:r>
              <a:rPr lang="ru-RU" dirty="0" err="1">
                <a:solidFill>
                  <a:srgbClr val="000000"/>
                </a:solidFill>
                <a:ea typeface="Calibri"/>
              </a:rPr>
              <a:t>Плучек</a:t>
            </a:r>
            <a:r>
              <a:rPr lang="ru-RU" dirty="0">
                <a:solidFill>
                  <a:srgbClr val="000000"/>
                </a:solidFill>
                <a:ea typeface="Calibri"/>
              </a:rPr>
              <a:t>), в театре киноактера (Э. Гарин) и (новая версия) в Малом театре. В 90-е годы новое слово в театральную историю «Горя от ума» вносит режиссер-постановщик МХАТа О. Ефремов.</a:t>
            </a:r>
            <a:endParaRPr lang="ru-RU" dirty="0">
              <a:solidFill>
                <a:prstClr val="black"/>
              </a:solidFill>
            </a:endParaRPr>
          </a:p>
          <a:p>
            <a:endParaRPr lang="ru-RU" dirty="0"/>
          </a:p>
        </p:txBody>
      </p:sp>
    </p:spTree>
    <p:extLst>
      <p:ext uri="{BB962C8B-B14F-4D97-AF65-F5344CB8AC3E}">
        <p14:creationId xmlns:p14="http://schemas.microsoft.com/office/powerpoint/2010/main" val="33607888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C0504D">
                    <a:lumMod val="75000"/>
                  </a:srgbClr>
                </a:solidFill>
                <a:latin typeface="Times New Roman"/>
              </a:rPr>
              <a:t>Новые постановки</a:t>
            </a:r>
            <a:endParaRPr lang="ru-RU" dirty="0"/>
          </a:p>
        </p:txBody>
      </p:sp>
      <p:sp>
        <p:nvSpPr>
          <p:cNvPr id="3" name="Объект 2"/>
          <p:cNvSpPr>
            <a:spLocks noGrp="1"/>
          </p:cNvSpPr>
          <p:nvPr>
            <p:ph idx="1"/>
          </p:nvPr>
        </p:nvSpPr>
        <p:spPr/>
        <p:txBody>
          <a:bodyPr>
            <a:normAutofit/>
          </a:bodyPr>
          <a:lstStyle/>
          <a:p>
            <a:pPr marL="0" indent="0" algn="ctr">
              <a:buNone/>
            </a:pPr>
            <a:r>
              <a:rPr lang="ru-RU" dirty="0" smtClean="0">
                <a:solidFill>
                  <a:srgbClr val="000000"/>
                </a:solidFill>
                <a:ea typeface="Calibri"/>
              </a:rPr>
              <a:t>В </a:t>
            </a:r>
            <a:r>
              <a:rPr lang="ru-RU" b="1" dirty="0">
                <a:solidFill>
                  <a:srgbClr val="000000"/>
                </a:solidFill>
                <a:ea typeface="Calibri"/>
              </a:rPr>
              <a:t>1998 году комедию поставил О. Меньшиков</a:t>
            </a:r>
            <a:r>
              <a:rPr lang="ru-RU" dirty="0">
                <a:solidFill>
                  <a:srgbClr val="000000"/>
                </a:solidFill>
                <a:ea typeface="Calibri"/>
              </a:rPr>
              <a:t>. </a:t>
            </a:r>
            <a:r>
              <a:rPr lang="ru-RU" dirty="0" err="1">
                <a:solidFill>
                  <a:srgbClr val="000000"/>
                </a:solidFill>
                <a:ea typeface="Calibri"/>
              </a:rPr>
              <a:t>Грибоедовский</a:t>
            </a:r>
            <a:r>
              <a:rPr lang="ru-RU" dirty="0">
                <a:solidFill>
                  <a:srgbClr val="000000"/>
                </a:solidFill>
                <a:ea typeface="Calibri"/>
              </a:rPr>
              <a:t> текст сохранен полностью, но зритель не слышит ни одной привычной интонации. Эту блестящую игру трудно описать. Недаром спектакль идет с неизменными аншлагами. О. Меньшиков (Чацкий) мастерски передает драму человека, оказавшегося чужим там, где еще недавно он был всеми любим. </a:t>
            </a:r>
            <a:endParaRPr lang="ru-RU" dirty="0"/>
          </a:p>
        </p:txBody>
      </p:sp>
    </p:spTree>
    <p:extLst>
      <p:ext uri="{BB962C8B-B14F-4D97-AF65-F5344CB8AC3E}">
        <p14:creationId xmlns:p14="http://schemas.microsoft.com/office/powerpoint/2010/main" val="4405571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chemeClr val="accent2">
                    <a:lumMod val="75000"/>
                  </a:schemeClr>
                </a:solidFill>
                <a:latin typeface="+mn-lt"/>
              </a:rPr>
              <a:t>Все новые и новые постановки</a:t>
            </a:r>
            <a:endParaRPr lang="ru-RU" b="1" dirty="0">
              <a:solidFill>
                <a:schemeClr val="accent2">
                  <a:lumMod val="75000"/>
                </a:schemeClr>
              </a:solidFill>
              <a:latin typeface="+mn-lt"/>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412776"/>
            <a:ext cx="8064895" cy="5040560"/>
          </a:xfrm>
        </p:spPr>
      </p:pic>
    </p:spTree>
    <p:extLst>
      <p:ext uri="{BB962C8B-B14F-4D97-AF65-F5344CB8AC3E}">
        <p14:creationId xmlns:p14="http://schemas.microsoft.com/office/powerpoint/2010/main" val="35843681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r>
              <a:rPr lang="ru-RU" b="1" dirty="0">
                <a:solidFill>
                  <a:srgbClr val="C0504D">
                    <a:lumMod val="75000"/>
                  </a:srgbClr>
                </a:solidFill>
                <a:latin typeface="Times New Roman"/>
              </a:rPr>
              <a:t>Все новые и новые постановки</a:t>
            </a:r>
            <a:endParaRPr lang="ru-RU" dirty="0"/>
          </a:p>
        </p:txBody>
      </p:sp>
      <p:pic>
        <p:nvPicPr>
          <p:cNvPr id="12" name="Объект 11"/>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7504" y="1508401"/>
            <a:ext cx="4464495" cy="4944935"/>
          </a:xfrm>
        </p:spPr>
      </p:pic>
      <p:pic>
        <p:nvPicPr>
          <p:cNvPr id="13" name="Объект 1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4008" y="1484784"/>
            <a:ext cx="4499992" cy="4896544"/>
          </a:xfrm>
        </p:spPr>
      </p:pic>
    </p:spTree>
    <p:extLst>
      <p:ext uri="{BB962C8B-B14F-4D97-AF65-F5344CB8AC3E}">
        <p14:creationId xmlns:p14="http://schemas.microsoft.com/office/powerpoint/2010/main" val="10251562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chemeClr val="accent2">
                    <a:lumMod val="75000"/>
                  </a:schemeClr>
                </a:solidFill>
                <a:latin typeface="+mn-lt"/>
              </a:rPr>
              <a:t>Все новые и новые постановки</a:t>
            </a:r>
            <a:endParaRPr lang="ru-RU" b="1" dirty="0">
              <a:solidFill>
                <a:schemeClr val="accent2">
                  <a:lumMod val="75000"/>
                </a:schemeClr>
              </a:solidFill>
              <a:latin typeface="+mn-lt"/>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1268760"/>
            <a:ext cx="8280920" cy="5328592"/>
          </a:xfrm>
        </p:spPr>
      </p:pic>
    </p:spTree>
    <p:extLst>
      <p:ext uri="{BB962C8B-B14F-4D97-AF65-F5344CB8AC3E}">
        <p14:creationId xmlns:p14="http://schemas.microsoft.com/office/powerpoint/2010/main" val="3280206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75000"/>
                  </a:schemeClr>
                </a:solidFill>
                <a:latin typeface="+mn-lt"/>
              </a:rPr>
              <a:t>Итоги</a:t>
            </a:r>
            <a:endParaRPr lang="ru-RU" b="1" dirty="0">
              <a:solidFill>
                <a:schemeClr val="accent2">
                  <a:lumMod val="75000"/>
                </a:schemeClr>
              </a:solidFill>
              <a:latin typeface="+mn-lt"/>
            </a:endParaRPr>
          </a:p>
        </p:txBody>
      </p:sp>
      <p:sp>
        <p:nvSpPr>
          <p:cNvPr id="3" name="Объект 2"/>
          <p:cNvSpPr>
            <a:spLocks noGrp="1"/>
          </p:cNvSpPr>
          <p:nvPr>
            <p:ph idx="1"/>
          </p:nvPr>
        </p:nvSpPr>
        <p:spPr>
          <a:xfrm>
            <a:off x="457200" y="1340768"/>
            <a:ext cx="8229600" cy="4176465"/>
          </a:xfrm>
        </p:spPr>
        <p:txBody>
          <a:bodyPr/>
          <a:lstStyle/>
          <a:p>
            <a:pPr lvl="0" fontAlgn="base">
              <a:lnSpc>
                <a:spcPct val="80000"/>
              </a:lnSpc>
              <a:spcAft>
                <a:spcPct val="0"/>
              </a:spcAft>
              <a:buFontTx/>
              <a:buChar char="•"/>
            </a:pPr>
            <a:r>
              <a:rPr lang="ru-RU" altLang="ru-RU" sz="2400" kern="0" dirty="0">
                <a:solidFill>
                  <a:srgbClr val="000000"/>
                </a:solidFill>
                <a:cs typeface="Arial"/>
              </a:rPr>
              <a:t>Долгие годы неустанной работы над сценическим воплощением «Горя от ума» позволили достигнуть ценных результатов. </a:t>
            </a:r>
          </a:p>
          <a:p>
            <a:pPr lvl="0" fontAlgn="base">
              <a:lnSpc>
                <a:spcPct val="80000"/>
              </a:lnSpc>
              <a:spcAft>
                <a:spcPct val="0"/>
              </a:spcAft>
              <a:buFontTx/>
              <a:buChar char="•"/>
            </a:pPr>
            <a:r>
              <a:rPr lang="ru-RU" altLang="ru-RU" sz="2400" kern="0" dirty="0">
                <a:solidFill>
                  <a:srgbClr val="000000"/>
                </a:solidFill>
                <a:cs typeface="Arial"/>
              </a:rPr>
              <a:t>В настоящее время постановщики, актеры, театральные художники располагают богатейшим наследием. Прежде всего — подлинным, достоверным, бесспорным текстом «Горя от ума ». </a:t>
            </a:r>
          </a:p>
          <a:p>
            <a:pPr lvl="0" fontAlgn="base">
              <a:lnSpc>
                <a:spcPct val="80000"/>
              </a:lnSpc>
              <a:spcAft>
                <a:spcPct val="0"/>
              </a:spcAft>
              <a:buFontTx/>
              <a:buChar char="•"/>
            </a:pPr>
            <a:r>
              <a:rPr lang="ru-RU" altLang="ru-RU" sz="2400" kern="0" dirty="0">
                <a:solidFill>
                  <a:srgbClr val="000000"/>
                </a:solidFill>
                <a:cs typeface="Arial"/>
              </a:rPr>
              <a:t>Путем кропотливой работы многих десятилетий, после тщательных поисков авторских и авторизованных текстов, после скрупулезной текстологической работы над каждым словом и знаком препинания, после споров и дискуссий мы получили подлинный авторский текст, освобожденный от примесей и искажений. </a:t>
            </a:r>
          </a:p>
          <a:p>
            <a:endParaRPr lang="ru-RU" dirty="0"/>
          </a:p>
        </p:txBody>
      </p:sp>
    </p:spTree>
    <p:extLst>
      <p:ext uri="{BB962C8B-B14F-4D97-AF65-F5344CB8AC3E}">
        <p14:creationId xmlns:p14="http://schemas.microsoft.com/office/powerpoint/2010/main" val="6642688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75000"/>
                  </a:schemeClr>
                </a:solidFill>
                <a:latin typeface="+mn-lt"/>
              </a:rPr>
              <a:t>Используемые ресурсы:</a:t>
            </a:r>
            <a:endParaRPr lang="ru-RU" b="1" dirty="0">
              <a:solidFill>
                <a:schemeClr val="accent2">
                  <a:lumMod val="75000"/>
                </a:schemeClr>
              </a:solidFill>
              <a:latin typeface="+mn-lt"/>
            </a:endParaRPr>
          </a:p>
        </p:txBody>
      </p:sp>
      <p:sp>
        <p:nvSpPr>
          <p:cNvPr id="3" name="Объект 2"/>
          <p:cNvSpPr>
            <a:spLocks noGrp="1"/>
          </p:cNvSpPr>
          <p:nvPr>
            <p:ph idx="1"/>
          </p:nvPr>
        </p:nvSpPr>
        <p:spPr/>
        <p:txBody>
          <a:bodyPr/>
          <a:lstStyle/>
          <a:p>
            <a:r>
              <a:rPr lang="ru-RU" u="sng" dirty="0">
                <a:solidFill>
                  <a:schemeClr val="accent2">
                    <a:lumMod val="75000"/>
                  </a:schemeClr>
                </a:solidFill>
                <a:ea typeface="Calibri"/>
                <a:cs typeface="Times New Roman"/>
                <a:hlinkClick r:id="rId2"/>
              </a:rPr>
              <a:t>https://shkolazhizni.ru/culture/articles/34755/</a:t>
            </a:r>
            <a:r>
              <a:rPr lang="ru-RU" dirty="0">
                <a:solidFill>
                  <a:schemeClr val="accent2">
                    <a:lumMod val="75000"/>
                  </a:schemeClr>
                </a:solidFill>
                <a:ea typeface="Calibri"/>
              </a:rPr>
              <a:t/>
            </a:r>
            <a:br>
              <a:rPr lang="ru-RU" dirty="0">
                <a:solidFill>
                  <a:schemeClr val="accent2">
                    <a:lumMod val="75000"/>
                  </a:schemeClr>
                </a:solidFill>
                <a:ea typeface="Calibri"/>
              </a:rPr>
            </a:br>
            <a:endParaRPr lang="ru-RU" dirty="0" smtClean="0">
              <a:solidFill>
                <a:schemeClr val="accent2">
                  <a:lumMod val="75000"/>
                </a:schemeClr>
              </a:solidFill>
              <a:ea typeface="Calibri"/>
            </a:endParaRPr>
          </a:p>
          <a:p>
            <a:r>
              <a:rPr lang="ru-RU" u="sng" dirty="0" smtClean="0">
                <a:solidFill>
                  <a:schemeClr val="accent2">
                    <a:lumMod val="75000"/>
                  </a:schemeClr>
                </a:solidFill>
                <a:ea typeface="Times New Roman"/>
              </a:rPr>
              <a:t>Фельдман </a:t>
            </a:r>
            <a:r>
              <a:rPr lang="ru-RU" u="sng" dirty="0">
                <a:solidFill>
                  <a:schemeClr val="accent2">
                    <a:lumMod val="75000"/>
                  </a:schemeClr>
                </a:solidFill>
                <a:ea typeface="Times New Roman"/>
              </a:rPr>
              <a:t>О. Судьбы "Горя от ума" на сцене // "Горе от ума" на русской и советской сцене. Свидетельства современников. – М., 1987. </a:t>
            </a:r>
            <a:br>
              <a:rPr lang="ru-RU" u="sng" dirty="0">
                <a:solidFill>
                  <a:schemeClr val="accent2">
                    <a:lumMod val="75000"/>
                  </a:schemeClr>
                </a:solidFill>
                <a:ea typeface="Times New Roman"/>
              </a:rPr>
            </a:br>
            <a:endParaRPr lang="ru-RU" u="sng" dirty="0">
              <a:solidFill>
                <a:schemeClr val="accent2">
                  <a:lumMod val="75000"/>
                </a:schemeClr>
              </a:solidFill>
            </a:endParaRPr>
          </a:p>
        </p:txBody>
      </p:sp>
    </p:spTree>
    <p:extLst>
      <p:ext uri="{BB962C8B-B14F-4D97-AF65-F5344CB8AC3E}">
        <p14:creationId xmlns:p14="http://schemas.microsoft.com/office/powerpoint/2010/main" val="495188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00000"/>
      </a:hlink>
      <a:folHlink>
        <a:srgbClr val="D99694"/>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761</Words>
  <Application>Microsoft Office PowerPoint</Application>
  <PresentationFormat>Экран (4:3)</PresentationFormat>
  <Paragraphs>64</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Презентация PowerPoint</vt:lpstr>
      <vt:lpstr>Цель урока:</vt:lpstr>
      <vt:lpstr>Задачи урока:</vt:lpstr>
      <vt:lpstr>Планируемые результаты:</vt:lpstr>
      <vt:lpstr>Планируемые результаты:</vt:lpstr>
      <vt:lpstr> Как сложилась сценическая судьба комедии А. С. Грибоедова? </vt:lpstr>
      <vt:lpstr>Попытки сыграть «Горе от ума». </vt:lpstr>
      <vt:lpstr>Первое появление на сцене</vt:lpstr>
      <vt:lpstr>Презентация PowerPoint</vt:lpstr>
      <vt:lpstr>М. С. Щепкин (в центре) в роли Фамусова, И. В. Самарин-Чацкий (слева) </vt:lpstr>
      <vt:lpstr>Цензура</vt:lpstr>
      <vt:lpstr>Первый спектакль по оригинальному тексту</vt:lpstr>
      <vt:lpstr>Успех пьесы</vt:lpstr>
      <vt:lpstr>Успех пьесы</vt:lpstr>
      <vt:lpstr>Самая талантливая постановка</vt:lpstr>
      <vt:lpstr>Актеры</vt:lpstr>
      <vt:lpstr>Актеры</vt:lpstr>
      <vt:lpstr>В. Соломин - Чацкий, М. Царев - Фамусов </vt:lpstr>
      <vt:lpstr>Новые постановки</vt:lpstr>
      <vt:lpstr>Новые постановки</vt:lpstr>
      <vt:lpstr>Новые постановки</vt:lpstr>
      <vt:lpstr>Все новые и новые постановки</vt:lpstr>
      <vt:lpstr>Все новые и новые постановки</vt:lpstr>
      <vt:lpstr>Все новые и новые постановки</vt:lpstr>
      <vt:lpstr>Итоги</vt:lpstr>
      <vt:lpstr>Используемые ресурсы:</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Елена</dc:creator>
  <cp:lastModifiedBy>Индира</cp:lastModifiedBy>
  <cp:revision>31</cp:revision>
  <dcterms:created xsi:type="dcterms:W3CDTF">2013-07-29T17:42:42Z</dcterms:created>
  <dcterms:modified xsi:type="dcterms:W3CDTF">2017-02-03T14:09:24Z</dcterms:modified>
</cp:coreProperties>
</file>